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04" r:id="rId2"/>
    <p:sldId id="418" r:id="rId3"/>
    <p:sldId id="405" r:id="rId4"/>
    <p:sldId id="406" r:id="rId5"/>
    <p:sldId id="407" r:id="rId6"/>
    <p:sldId id="408" r:id="rId7"/>
    <p:sldId id="412" r:id="rId8"/>
    <p:sldId id="411" r:id="rId9"/>
    <p:sldId id="415" r:id="rId10"/>
    <p:sldId id="416" r:id="rId11"/>
    <p:sldId id="413" r:id="rId12"/>
    <p:sldId id="409" r:id="rId13"/>
    <p:sldId id="410" r:id="rId14"/>
  </p:sldIdLst>
  <p:sldSz cx="9144000" cy="6858000" type="screen4x3"/>
  <p:notesSz cx="7086600" cy="93726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>
          <p15:clr>
            <a:srgbClr val="A4A3A4"/>
          </p15:clr>
        </p15:guide>
        <p15:guide id="2" pos="143">
          <p15:clr>
            <a:srgbClr val="A4A3A4"/>
          </p15:clr>
        </p15:guide>
        <p15:guide id="3" pos="56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FCC99"/>
    <a:srgbClr val="99FF99"/>
    <a:srgbClr val="FF9966"/>
    <a:srgbClr val="660066"/>
    <a:srgbClr val="FF9900"/>
    <a:srgbClr val="FFFFCC"/>
    <a:srgbClr val="660033"/>
    <a:srgbClr val="FFFF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67" autoAdjust="0"/>
  </p:normalViewPr>
  <p:slideViewPr>
    <p:cSldViewPr snapToGrid="0">
      <p:cViewPr varScale="1">
        <p:scale>
          <a:sx n="89" d="100"/>
          <a:sy n="89" d="100"/>
        </p:scale>
        <p:origin x="522" y="78"/>
      </p:cViewPr>
      <p:guideLst>
        <p:guide orient="horz" pos="3360"/>
        <p:guide pos="143"/>
        <p:guide pos="56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192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4FF9189-F3A5-4C1F-B98A-9B0DFA58CA7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 eaLnBrk="1" latinLnBrk="0" hangingPunct="1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C3ED3759-8332-45ED-940D-55BE65D4A0A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 eaLnBrk="1" latinLnBrk="0" hangingPunct="1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90091C4B-C3B9-4112-BDC7-7222A066554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 eaLnBrk="1" latinLnBrk="0" hangingPunct="1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FAB53D94-A525-49A7-8737-F51ADEFDD1A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kumimoji="0" sz="1200"/>
            </a:lvl1pPr>
          </a:lstStyle>
          <a:p>
            <a:fld id="{810639F1-1124-4801-996D-4C21F779813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7B83F04-0B81-48C4-B17B-0AE88C57286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 eaLnBrk="1" latinLnBrk="0" hangingPunct="1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3728553-5D6F-45D7-96E8-4FB9D5F4F29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 eaLnBrk="1" latinLnBrk="0" hangingPunct="1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7F794B33-2159-9777-1535-DB5A4FE26FF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3263"/>
            <a:ext cx="4686300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9AC0BA1-58E6-4A5E-A7DB-495CF24C0ED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B65645D2-F076-426F-A3DF-C2AE2529D7D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 eaLnBrk="1" latinLnBrk="0" hangingPunct="1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F00A85B5-9631-4BC4-A975-C54944EDB6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kumimoji="0" sz="1200"/>
            </a:lvl1pPr>
          </a:lstStyle>
          <a:p>
            <a:fld id="{E4BA8191-5A07-4E39-92D8-6211D0612F3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466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58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52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44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0BFDB5F-65A6-85D2-6095-8F0677A06F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83FBD40-376E-B87F-7598-B47675420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Boston Scientific Confidential -- For Internal Use Only.  Do Not Copy, Display or Distribute Externally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F8339A-2AC2-4013-A2D6-3967C51BDB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16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:\슬라이드 및 원고자료\@@ 기 타 @@\병원 로고\영문 시그니춰 좌우.jpg">
            <a:extLst>
              <a:ext uri="{FF2B5EF4-FFF2-40B4-BE49-F238E27FC236}">
                <a16:creationId xmlns:a16="http://schemas.microsoft.com/office/drawing/2014/main" id="{EB3021B6-CE33-67B3-001B-ADD319EDEC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453188"/>
            <a:ext cx="20764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I:\슬라이드 및 원고자료\@@ 기 타 @@\병원 로고\logo_medcine[1].gif">
            <a:extLst>
              <a:ext uri="{FF2B5EF4-FFF2-40B4-BE49-F238E27FC236}">
                <a16:creationId xmlns:a16="http://schemas.microsoft.com/office/drawing/2014/main" id="{3427C9AA-9FEE-1734-A8F7-81B88EE122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524625"/>
            <a:ext cx="40449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I:\슬라이드 및 원고자료\@@ 기 타 @@\병원 로고\영문 시그니춰 좌우.jpg">
            <a:extLst>
              <a:ext uri="{FF2B5EF4-FFF2-40B4-BE49-F238E27FC236}">
                <a16:creationId xmlns:a16="http://schemas.microsoft.com/office/drawing/2014/main" id="{E65ADB58-08F6-0B22-C0DE-955F2DF68C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188"/>
            <a:ext cx="4603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31925"/>
            <a:ext cx="7772400" cy="1470025"/>
          </a:xfrm>
        </p:spPr>
        <p:txBody>
          <a:bodyPr/>
          <a:lstStyle>
            <a:lvl1pPr algn="ctr">
              <a:defRPr sz="4000" smtClean="0">
                <a:latin typeface="Georgia" panose="02040502050405020303" pitchFamily="18" charset="0"/>
              </a:defRPr>
            </a:lvl1pPr>
          </a:lstStyle>
          <a:p>
            <a:r>
              <a:rPr lang="en-US" altLang="ko-KR"/>
              <a:t>Click to edit Master title style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877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200" i="1" smtClean="0">
                <a:latin typeface="Georgia" panose="02040502050405020303" pitchFamily="18" charset="0"/>
              </a:defRPr>
            </a:lvl1pPr>
          </a:lstStyle>
          <a:p>
            <a:r>
              <a:rPr lang="en-US" altLang="ko-KR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2043127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7717" y="329757"/>
            <a:ext cx="870857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altLang="ko-KR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79550"/>
            <a:ext cx="7772400" cy="41148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1697297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7AA6748-D1CC-E35E-1963-73D00EC97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 eaLnBrk="1" latinLnBrk="0" hangingPunct="1">
              <a:defRPr kumimoji="0">
                <a:latin typeface="Arial" charset="0"/>
                <a:ea typeface="굴림" charset="-127"/>
              </a:defRPr>
            </a:lvl1pPr>
          </a:lstStyle>
          <a:p>
            <a:pPr>
              <a:defRPr/>
            </a:pPr>
            <a:fld id="{029CD955-0722-4AE2-B2BC-72498B85756D}" type="datetimeFigureOut">
              <a:rPr lang="ko-KR" altLang="en-US"/>
              <a:pPr>
                <a:defRPr/>
              </a:pPr>
              <a:t>2022-10-17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66AA602-FF3B-BF8C-660A-643CCD31D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 eaLnBrk="1" latinLnBrk="0" hangingPunct="1">
              <a:defRPr kumimoji="0">
                <a:latin typeface="Arial" charset="0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BEF6175-CCDE-5DB7-A48F-56D436408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/>
            </a:lvl1pPr>
          </a:lstStyle>
          <a:p>
            <a:fld id="{836085C1-44CA-4AA8-8FD0-3399C5345ADD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063783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332620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9941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Georgia" panose="02040502050405020303" pitchFamily="18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latin typeface="Georgia" panose="02040502050405020303" pitchFamily="18" charset="0"/>
                <a:cs typeface="Arial" pitchFamily="34" charset="0"/>
              </a:defRPr>
            </a:lvl1pPr>
            <a:lvl2pPr>
              <a:lnSpc>
                <a:spcPct val="150000"/>
              </a:lnSpc>
              <a:defRPr sz="2400">
                <a:latin typeface="Georgia" panose="02040502050405020303" pitchFamily="18" charset="0"/>
                <a:cs typeface="Arial" pitchFamily="34" charset="0"/>
              </a:defRPr>
            </a:lvl2pPr>
            <a:lvl3pPr>
              <a:lnSpc>
                <a:spcPct val="150000"/>
              </a:lnSpc>
              <a:defRPr sz="2000">
                <a:latin typeface="Georgia" panose="02040502050405020303" pitchFamily="18" charset="0"/>
                <a:cs typeface="Arial" pitchFamily="34" charset="0"/>
              </a:defRPr>
            </a:lvl3pPr>
            <a:lvl4pPr>
              <a:lnSpc>
                <a:spcPct val="150000"/>
              </a:lnSpc>
              <a:defRPr sz="1800">
                <a:latin typeface="Georgia" panose="02040502050405020303" pitchFamily="18" charset="0"/>
                <a:cs typeface="Arial" pitchFamily="34" charset="0"/>
              </a:defRPr>
            </a:lvl4pPr>
            <a:lvl5pPr>
              <a:lnSpc>
                <a:spcPct val="150000"/>
              </a:lnSpc>
              <a:defRPr sz="1800">
                <a:latin typeface="Georgia" panose="02040502050405020303" pitchFamily="18" charset="0"/>
                <a:cs typeface="Arial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6F0BA5EF-45BE-46A7-BD10-57F522E2C5EA}" type="datetimeFigureOut">
              <a:rPr lang="ko-KR" altLang="en-US" smtClean="0"/>
              <a:pPr>
                <a:defRPr/>
              </a:pPr>
              <a:t>2022-10-17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3D067ED8-7439-4D5A-9880-0A8C67B9DE73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1796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524000"/>
            <a:ext cx="4114800" cy="63976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100" b="0" i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5750" y="2305777"/>
            <a:ext cx="4114800" cy="403459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BCA8DE-5380-4040-929E-892128319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CFF4F75-1DDE-45B8-937F-D5CC5E4D0AF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743450" y="1524000"/>
            <a:ext cx="4114800" cy="63976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100" b="0" i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E3AB812-C549-4F20-96CA-C885B5F2907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743450" y="2305777"/>
            <a:ext cx="4114800" cy="403459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93FE66-FF33-473E-9F46-870344E058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spcBef>
                <a:spcPts val="900"/>
              </a:spcBef>
            </a:pPr>
            <a:r>
              <a:rPr lang="en-US"/>
              <a:t>Boston Scientific Internal – Access Limited to all Internal BSC Personnel.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83BEF41-01C9-4912-B8DD-25C5B72CA2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DCBF9ED-CB29-47FC-8DD5-3BB4D2FC9B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8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C2ED27A-F6C6-AFF6-1D13-6B68F9452D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7488" y="330200"/>
            <a:ext cx="87090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09" tIns="45709" rIns="45709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823382C-1BCC-8C03-A075-DDCF50A0D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7955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</a:p>
        </p:txBody>
      </p:sp>
      <p:pic>
        <p:nvPicPr>
          <p:cNvPr id="1028" name="Picture 8" descr="I:\슬라이드 및 원고자료\@@ 기 타 @@\병원 로고\영문 시그니춰 좌우.jpg">
            <a:extLst>
              <a:ext uri="{FF2B5EF4-FFF2-40B4-BE49-F238E27FC236}">
                <a16:creationId xmlns:a16="http://schemas.microsoft.com/office/drawing/2014/main" id="{B26CEF02-A05B-1002-CBBA-7280E73EA2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453188"/>
            <a:ext cx="20764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I:\슬라이드 및 원고자료\@@ 기 타 @@\병원 로고\logo_medcine[1].gif">
            <a:extLst>
              <a:ext uri="{FF2B5EF4-FFF2-40B4-BE49-F238E27FC236}">
                <a16:creationId xmlns:a16="http://schemas.microsoft.com/office/drawing/2014/main" id="{92D68C1D-FA02-BFE4-C54F-30D097A25C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524625"/>
            <a:ext cx="40449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8" descr="I:\슬라이드 및 원고자료\@@ 기 타 @@\병원 로고\영문 시그니춰 좌우.jpg">
            <a:extLst>
              <a:ext uri="{FF2B5EF4-FFF2-40B4-BE49-F238E27FC236}">
                <a16:creationId xmlns:a16="http://schemas.microsoft.com/office/drawing/2014/main" id="{187518CD-AD83-91DA-78EB-5CBC30DA54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3188"/>
            <a:ext cx="4603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eorgia" panose="02040502050405020303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092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186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279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373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10000"/>
        <a:buChar char="•"/>
        <a:defRPr sz="28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741363" indent="-284163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0000"/>
        <a:buFont typeface="Wingdings 2" panose="05020102010507070707" pitchFamily="18" charset="2"/>
        <a:buChar char="¡"/>
        <a:defRPr sz="2400">
          <a:solidFill>
            <a:schemeClr val="tx1"/>
          </a:solidFill>
          <a:latin typeface="Georgia" panose="02040502050405020303" pitchFamily="18" charset="0"/>
        </a:defRPr>
      </a:lvl2pPr>
      <a:lvl3pPr marL="1141413" indent="-227013" algn="l" rtl="0" eaLnBrk="0" fontAlgn="base" hangingPunct="0">
        <a:spcBef>
          <a:spcPct val="35000"/>
        </a:spcBef>
        <a:spcAft>
          <a:spcPct val="0"/>
        </a:spcAft>
        <a:buChar char="•"/>
        <a:defRPr sz="2000">
          <a:solidFill>
            <a:schemeClr val="tx1"/>
          </a:solidFill>
          <a:latin typeface="Georgia" panose="02040502050405020303" pitchFamily="18" charset="0"/>
        </a:defRPr>
      </a:lvl3pPr>
      <a:lvl4pPr marL="1598613" indent="-227013" algn="l" rtl="0" eaLnBrk="0" fontAlgn="base" hangingPunct="0">
        <a:spcBef>
          <a:spcPct val="35000"/>
        </a:spcBef>
        <a:spcAft>
          <a:spcPct val="0"/>
        </a:spcAft>
        <a:buChar char="–"/>
        <a:defRPr sz="2000">
          <a:solidFill>
            <a:schemeClr val="tx1"/>
          </a:solidFill>
          <a:latin typeface="Georgia" panose="02040502050405020303" pitchFamily="18" charset="0"/>
        </a:defRPr>
      </a:lvl4pPr>
      <a:lvl5pPr marL="2055813" indent="-227013" algn="l" rtl="0" eaLnBrk="0" fontAlgn="base" hangingPunct="0">
        <a:spcBef>
          <a:spcPct val="35000"/>
        </a:spcBef>
        <a:spcAft>
          <a:spcPct val="0"/>
        </a:spcAft>
        <a:buChar char="»"/>
        <a:defRPr sz="2000">
          <a:solidFill>
            <a:schemeClr val="tx1"/>
          </a:solidFill>
          <a:latin typeface="Georgia" panose="02040502050405020303" pitchFamily="18" charset="0"/>
        </a:defRPr>
      </a:lvl5pPr>
      <a:lvl6pPr marL="2514012" indent="-228546" algn="l" rtl="0" fontAlgn="base">
        <a:spcBef>
          <a:spcPct val="3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106" indent="-228546" algn="l" rtl="0" fontAlgn="base">
        <a:spcBef>
          <a:spcPct val="3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8198" indent="-228546" algn="l" rtl="0" fontAlgn="base">
        <a:spcBef>
          <a:spcPct val="3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5292" indent="-228546" algn="l" rtl="0" fontAlgn="base">
        <a:spcBef>
          <a:spcPct val="3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>
            <a:extLst>
              <a:ext uri="{FF2B5EF4-FFF2-40B4-BE49-F238E27FC236}">
                <a16:creationId xmlns:a16="http://schemas.microsoft.com/office/drawing/2014/main" id="{ABDD9E48-6FE2-CB62-F940-B2031CA0D6E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8913" y="1182358"/>
            <a:ext cx="8774112" cy="19213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4400" dirty="0">
                <a:solidFill>
                  <a:srgbClr val="000099"/>
                </a:solidFill>
                <a:ea typeface="맑은 고딕" panose="020B0503020000020004" pitchFamily="50" charset="-127"/>
              </a:rPr>
              <a:t>Is remote monitoring </a:t>
            </a:r>
            <a:r>
              <a:rPr lang="en-US" altLang="ko-KR" sz="4400" dirty="0" smtClean="0">
                <a:solidFill>
                  <a:srgbClr val="000099"/>
                </a:solidFill>
                <a:ea typeface="맑은 고딕" panose="020B0503020000020004" pitchFamily="50" charset="-127"/>
              </a:rPr>
              <a:t/>
            </a:r>
            <a:br>
              <a:rPr lang="en-US" altLang="ko-KR" sz="4400" dirty="0" smtClean="0">
                <a:solidFill>
                  <a:srgbClr val="000099"/>
                </a:solidFill>
                <a:ea typeface="맑은 고딕" panose="020B0503020000020004" pitchFamily="50" charset="-127"/>
              </a:rPr>
            </a:br>
            <a:r>
              <a:rPr lang="en-US" altLang="ko-KR" sz="4400" dirty="0" smtClean="0">
                <a:solidFill>
                  <a:srgbClr val="000099"/>
                </a:solidFill>
                <a:ea typeface="맑은 고딕" panose="020B0503020000020004" pitchFamily="50" charset="-127"/>
              </a:rPr>
              <a:t>possible </a:t>
            </a:r>
            <a:r>
              <a:rPr lang="en-US" altLang="ko-KR" sz="4400" dirty="0">
                <a:solidFill>
                  <a:srgbClr val="000099"/>
                </a:solidFill>
                <a:ea typeface="맑은 고딕" panose="020B0503020000020004" pitchFamily="50" charset="-127"/>
              </a:rPr>
              <a:t>soon in EP?</a:t>
            </a:r>
            <a:endParaRPr lang="en-US" altLang="ko-KR" sz="4800" dirty="0">
              <a:solidFill>
                <a:srgbClr val="000099"/>
              </a:solidFill>
              <a:ea typeface="맑은 고딕" panose="020B0503020000020004" pitchFamily="50" charset="-127"/>
            </a:endParaRPr>
          </a:p>
        </p:txBody>
      </p:sp>
      <p:sp>
        <p:nvSpPr>
          <p:cNvPr id="23555" name="TextBox 3">
            <a:extLst>
              <a:ext uri="{FF2B5EF4-FFF2-40B4-BE49-F238E27FC236}">
                <a16:creationId xmlns:a16="http://schemas.microsoft.com/office/drawing/2014/main" id="{0149EAD4-252C-8699-A68F-551A0D16F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2593" y="4255018"/>
            <a:ext cx="5738813" cy="129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11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가톨릭의대 서울성모병원 </a:t>
            </a:r>
            <a:r>
              <a:rPr kumimoji="0"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김 </a:t>
            </a:r>
            <a:r>
              <a:rPr kumimoji="0"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성 환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Reduction </a:t>
            </a:r>
            <a:r>
              <a:rPr lang="en-US" altLang="ko-KR" dirty="0"/>
              <a:t>of In-Office Visits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1234" t="41405" r="51977" b="13582"/>
          <a:stretch/>
        </p:blipFill>
        <p:spPr>
          <a:xfrm>
            <a:off x="1219200" y="1628800"/>
            <a:ext cx="6705600" cy="4264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2714" y="5995686"/>
            <a:ext cx="4791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 smtClean="0">
                <a:latin typeface="Georgia" panose="02040502050405020303" pitchFamily="18" charset="0"/>
              </a:rPr>
              <a:t>TRUST trial. </a:t>
            </a:r>
            <a:r>
              <a:rPr lang="en-US" altLang="ko-KR" sz="1600" i="1" dirty="0" smtClean="0">
                <a:latin typeface="Georgia" panose="02040502050405020303" pitchFamily="18" charset="0"/>
              </a:rPr>
              <a:t>Circulation 2010</a:t>
            </a:r>
            <a:endParaRPr lang="ko-KR" altLang="en-US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33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HRS Recommendation on RM (2015)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2790CD-5BD0-4D34-AF59-F27F44391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1" y="1557338"/>
            <a:ext cx="6684816" cy="495776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923B57D-B63E-45D7-9F77-7B23C2EF8474}"/>
              </a:ext>
            </a:extLst>
          </p:cNvPr>
          <p:cNvSpPr/>
          <p:nvPr/>
        </p:nvSpPr>
        <p:spPr>
          <a:xfrm>
            <a:off x="5035550" y="2233061"/>
            <a:ext cx="1219199" cy="39073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6AE5E29-4E69-43C0-8877-6DE81CAA8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92" y="2614612"/>
            <a:ext cx="7410450" cy="26860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342EFA6-ED71-414C-8796-659A82E58FFC}"/>
              </a:ext>
            </a:extLst>
          </p:cNvPr>
          <p:cNvSpPr/>
          <p:nvPr/>
        </p:nvSpPr>
        <p:spPr>
          <a:xfrm>
            <a:off x="5900220" y="3136232"/>
            <a:ext cx="1481755" cy="12721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Ongoing RCT (1) 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704419"/>
              </p:ext>
            </p:extLst>
          </p:nvPr>
        </p:nvGraphicFramePr>
        <p:xfrm>
          <a:off x="251520" y="1412775"/>
          <a:ext cx="8435280" cy="4526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3526923483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33111986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408352673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577174750"/>
                    </a:ext>
                  </a:extLst>
                </a:gridCol>
                <a:gridCol w="1090464">
                  <a:extLst>
                    <a:ext uri="{9D8B030D-6E8A-4147-A177-3AD203B41FA5}">
                      <a16:colId xmlns:a16="http://schemas.microsoft.com/office/drawing/2014/main" val="3838596894"/>
                    </a:ext>
                  </a:extLst>
                </a:gridCol>
              </a:tblGrid>
              <a:tr h="5262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Study title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Description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Completion </a:t>
                      </a:r>
                    </a:p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date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Primary </a:t>
                      </a:r>
                    </a:p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outcome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628183"/>
                  </a:ext>
                </a:extLst>
              </a:tr>
              <a:tr h="73680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EMPOWER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Electronic pill bottle for diuretic and a Bluetooth scale </a:t>
                      </a:r>
                    </a:p>
                    <a:p>
                      <a:pPr algn="ctr"/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conditional on medication adherence and registering a weight</a:t>
                      </a:r>
                    </a:p>
                    <a:p>
                      <a:pPr algn="ctr"/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measurement.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566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March 2021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Readmission at 12 m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1625132"/>
                  </a:ext>
                </a:extLst>
              </a:tr>
              <a:tr h="94732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HERMeS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Remote daily </a:t>
                      </a:r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telemonitoring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and remote follow-up</a:t>
                      </a:r>
                    </a:p>
                    <a:p>
                      <a:pPr algn="ctr"/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audio/video conference.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508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Aug 2021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CV death or non-fatal</a:t>
                      </a:r>
                    </a:p>
                    <a:p>
                      <a:pPr algn="ctr"/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HF events</a:t>
                      </a:r>
                    </a:p>
                    <a:p>
                      <a:pPr algn="ctr"/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at 6 m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3395461"/>
                  </a:ext>
                </a:extLst>
              </a:tr>
              <a:tr h="115784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HF-</a:t>
                      </a:r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eVOLUTION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Biobeat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wrist watch for continuous measurement and reporting</a:t>
                      </a:r>
                    </a:p>
                    <a:p>
                      <a:pPr algn="ctr"/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of blood pressure data and with a smartphone to report weight.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120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Sep 2021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daily dose-related</a:t>
                      </a:r>
                    </a:p>
                    <a:p>
                      <a:pPr algn="ctr"/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medication score, GDMT at 6 m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8652783"/>
                  </a:ext>
                </a:extLst>
              </a:tr>
              <a:tr h="115784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ECOST-CRT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Remote notification of HF parameters, atrial arrhythmias and</a:t>
                      </a:r>
                    </a:p>
                    <a:p>
                      <a:pPr algn="ctr"/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patient’s symptoms and signs.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652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Apr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2022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death from any</a:t>
                      </a:r>
                    </a:p>
                    <a:p>
                      <a:pPr algn="ctr"/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cause and </a:t>
                      </a:r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hospitalisation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at 27 m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8160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68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Ongoing RCT (2) 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032865"/>
              </p:ext>
            </p:extLst>
          </p:nvPr>
        </p:nvGraphicFramePr>
        <p:xfrm>
          <a:off x="251520" y="1412776"/>
          <a:ext cx="8435280" cy="4705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056">
                  <a:extLst>
                    <a:ext uri="{9D8B030D-6E8A-4147-A177-3AD203B41FA5}">
                      <a16:colId xmlns:a16="http://schemas.microsoft.com/office/drawing/2014/main" val="3526923483"/>
                    </a:ext>
                  </a:extLst>
                </a:gridCol>
                <a:gridCol w="3929568">
                  <a:extLst>
                    <a:ext uri="{9D8B030D-6E8A-4147-A177-3AD203B41FA5}">
                      <a16:colId xmlns:a16="http://schemas.microsoft.com/office/drawing/2014/main" val="233111986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408352673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577174750"/>
                    </a:ext>
                  </a:extLst>
                </a:gridCol>
                <a:gridCol w="1090464">
                  <a:extLst>
                    <a:ext uri="{9D8B030D-6E8A-4147-A177-3AD203B41FA5}">
                      <a16:colId xmlns:a16="http://schemas.microsoft.com/office/drawing/2014/main" val="3838596894"/>
                    </a:ext>
                  </a:extLst>
                </a:gridCol>
              </a:tblGrid>
              <a:tr h="4901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Study title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Description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Completion </a:t>
                      </a:r>
                    </a:p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date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Primary </a:t>
                      </a:r>
                    </a:p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outcome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628183"/>
                  </a:ext>
                </a:extLst>
              </a:tr>
              <a:tr h="127433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Daily Ambulatory Remote Monitoring System For</a:t>
                      </a:r>
                    </a:p>
                    <a:p>
                      <a:pPr algn="ctr"/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Post-Discharge</a:t>
                      </a:r>
                    </a:p>
                    <a:p>
                      <a:pPr algn="ctr"/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Management Of ADHF (DAVID-HF)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Remotely collected physiological data obtained from home-based</a:t>
                      </a:r>
                    </a:p>
                    <a:p>
                      <a:pPr algn="ctr"/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and wearable devices.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876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July 2022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rehospitalisation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and/or mortality at 12</a:t>
                      </a:r>
                    </a:p>
                    <a:p>
                      <a:pPr algn="ctr"/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m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7973965"/>
                  </a:ext>
                </a:extLst>
              </a:tr>
              <a:tr h="147038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Effects of Remote Monitoring of Patients With Heart</a:t>
                      </a:r>
                    </a:p>
                    <a:p>
                      <a:pPr algn="ctr"/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Failure Based on Smartphone Application (ERICA-HF)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Remote monitoring with a mobile application which will assess</a:t>
                      </a:r>
                    </a:p>
                    <a:p>
                      <a:pPr algn="ctr"/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dyspnoea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, position in bed, </a:t>
                      </a:r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oedema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, weight change, blood</a:t>
                      </a:r>
                    </a:p>
                    <a:p>
                      <a:pPr algn="ctr"/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pressure and heart rate.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300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Dec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2023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Number of </a:t>
                      </a:r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hospitalisations</a:t>
                      </a:r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at 12 m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1151069"/>
                  </a:ext>
                </a:extLst>
              </a:tr>
              <a:tr h="147038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Multiple Cardiac Sensors for the Management of</a:t>
                      </a:r>
                    </a:p>
                    <a:p>
                      <a:pPr algn="ctr"/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Heart Failure (MANAGE-HF)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Remote monitoring of S1 and S3 heart sounds, night-time</a:t>
                      </a:r>
                    </a:p>
                    <a:p>
                      <a:pPr algn="ctr"/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heart</a:t>
                      </a:r>
                    </a:p>
                    <a:p>
                      <a:pPr algn="ctr"/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rate, thoracic impedance and respiration from the </a:t>
                      </a:r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HeartLogic</a:t>
                      </a:r>
                      <a:endParaRPr lang="en-US" altLang="ko-KR" sz="1200" b="0" i="0" u="none" strike="noStrike" kern="1200" baseline="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feature of implanted CRT-D</a:t>
                      </a:r>
                    </a:p>
                    <a:p>
                      <a:pPr algn="ctr"/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or ICD devices.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2700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Jan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2025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All-cause</a:t>
                      </a:r>
                    </a:p>
                    <a:p>
                      <a:pPr algn="ctr"/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mortality and HF </a:t>
                      </a:r>
                      <a:r>
                        <a:rPr lang="en-US" altLang="ko-KR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hospitalisation</a:t>
                      </a:r>
                      <a:endParaRPr lang="en-US" altLang="ko-KR" sz="1200" b="0" i="0" u="none" strike="noStrike" kern="1200" baseline="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altLang="ko-KR" sz="1200" b="0" i="0" u="none" strike="noStrike" kern="120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after 4 years.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4995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18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614108"/>
            <a:ext cx="7772400" cy="2086984"/>
          </a:xfrm>
        </p:spPr>
        <p:txBody>
          <a:bodyPr/>
          <a:lstStyle/>
          <a:p>
            <a:r>
              <a:rPr lang="en-US" altLang="ko-KR" sz="4800" dirty="0" smtClean="0"/>
              <a:t>Yes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977299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/>
              <a:t>The objects of Remote monitoring (1) 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Vital signs</a:t>
            </a:r>
          </a:p>
          <a:p>
            <a:pPr lvl="1"/>
            <a:r>
              <a:rPr lang="en-US" altLang="ko-KR" dirty="0"/>
              <a:t>Transmission of data and health coaching telephone </a:t>
            </a:r>
            <a:r>
              <a:rPr lang="en-US" altLang="ko-KR" dirty="0" smtClean="0"/>
              <a:t>calls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Lung congestion</a:t>
            </a:r>
          </a:p>
          <a:p>
            <a:pPr lvl="1"/>
            <a:r>
              <a:rPr lang="en-US" altLang="ko-KR" dirty="0" smtClean="0"/>
              <a:t>technically </a:t>
            </a:r>
            <a:r>
              <a:rPr lang="en-US" altLang="ko-KR" dirty="0"/>
              <a:t>feasible in all current </a:t>
            </a:r>
            <a:r>
              <a:rPr lang="en-US" altLang="ko-KR" dirty="0" smtClean="0"/>
              <a:t>CIED. But</a:t>
            </a:r>
            <a:r>
              <a:rPr lang="en-US" altLang="ko-KR" dirty="0"/>
              <a:t>, low sensitivity (20-30</a:t>
            </a:r>
            <a:r>
              <a:rPr lang="en-US" altLang="ko-KR" dirty="0" smtClean="0"/>
              <a:t>%)</a:t>
            </a:r>
          </a:p>
          <a:p>
            <a:pPr lvl="1"/>
            <a:endParaRPr lang="en-US" altLang="ko-KR" dirty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69721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/>
              <a:t>The objects of Remote monitoring (2)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Hemodynamic</a:t>
            </a:r>
          </a:p>
          <a:p>
            <a:pPr lvl="1"/>
            <a:r>
              <a:rPr lang="en-US" altLang="ko-KR" dirty="0"/>
              <a:t>CHAMPION-HF </a:t>
            </a:r>
            <a:r>
              <a:rPr lang="en-US" altLang="ko-KR" dirty="0" smtClean="0"/>
              <a:t>trial (Pulmonary </a:t>
            </a:r>
            <a:r>
              <a:rPr lang="en-US" altLang="ko-KR" dirty="0"/>
              <a:t>artery, </a:t>
            </a:r>
            <a:r>
              <a:rPr lang="en-US" altLang="ko-KR" dirty="0" err="1"/>
              <a:t>CardioMEMS</a:t>
            </a:r>
            <a:r>
              <a:rPr lang="en-US" altLang="ko-KR" baseline="30000" dirty="0"/>
              <a:t>®</a:t>
            </a:r>
            <a:r>
              <a:rPr lang="en-US" altLang="ko-KR" dirty="0"/>
              <a:t>)</a:t>
            </a:r>
          </a:p>
          <a:p>
            <a:pPr lvl="1"/>
            <a:endParaRPr lang="en-US" altLang="ko-KR" dirty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Picture 2" descr="https://ars.els-cdn.com/content/image/1-s2.0-S0140673611601013-gr1_lr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92"/>
          <a:stretch/>
        </p:blipFill>
        <p:spPr bwMode="auto">
          <a:xfrm>
            <a:off x="2005613" y="2972139"/>
            <a:ext cx="5135967" cy="339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4964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/>
          <p:cNvSpPr>
            <a:spLocks noGrp="1"/>
          </p:cNvSpPr>
          <p:nvPr>
            <p:ph type="title"/>
          </p:nvPr>
        </p:nvSpPr>
        <p:spPr bwMode="auto">
          <a:xfrm>
            <a:off x="457200" y="490538"/>
            <a:ext cx="8229600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ko-KR" dirty="0" smtClean="0">
                <a:cs typeface="Arial" charset="0"/>
              </a:rPr>
              <a:t>CIED remote </a:t>
            </a:r>
            <a:r>
              <a:rPr lang="en-US" altLang="ko-KR" dirty="0" smtClean="0">
                <a:cs typeface="Arial" charset="0"/>
              </a:rPr>
              <a:t>monitoring service in US</a:t>
            </a:r>
            <a:endParaRPr lang="ko-KR" altLang="en-US" dirty="0" smtClean="0">
              <a:cs typeface="Arial" charset="0"/>
            </a:endParaRPr>
          </a:p>
        </p:txBody>
      </p:sp>
      <p:sp>
        <p:nvSpPr>
          <p:cNvPr id="3075" name="내용 개체 틀 2"/>
          <p:cNvSpPr>
            <a:spLocks noGrp="1"/>
          </p:cNvSpPr>
          <p:nvPr>
            <p:ph idx="1"/>
          </p:nvPr>
        </p:nvSpPr>
        <p:spPr bwMode="auto">
          <a:xfrm>
            <a:off x="457200" y="1557338"/>
            <a:ext cx="8229600" cy="4568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  <a:cs typeface="Arial" charset="0"/>
              </a:rPr>
              <a:t>Since 2006!</a:t>
            </a:r>
          </a:p>
          <a:p>
            <a:pPr lvl="1"/>
            <a:r>
              <a:rPr lang="en-US" altLang="ko-KR" dirty="0" err="1" smtClean="0">
                <a:cs typeface="Arial" charset="0"/>
              </a:rPr>
              <a:t>Biotronik</a:t>
            </a:r>
            <a:r>
              <a:rPr lang="en-US" altLang="ko-KR" dirty="0" smtClean="0">
                <a:cs typeface="Arial" charset="0"/>
              </a:rPr>
              <a:t>: </a:t>
            </a:r>
            <a:r>
              <a:rPr lang="en-US" altLang="ko-KR" i="1" dirty="0" smtClean="0">
                <a:cs typeface="Arial" charset="0"/>
              </a:rPr>
              <a:t>Home </a:t>
            </a:r>
            <a:r>
              <a:rPr lang="en-US" altLang="ko-KR" i="1" dirty="0" err="1" smtClean="0">
                <a:cs typeface="Arial" charset="0"/>
              </a:rPr>
              <a:t>Monitoring</a:t>
            </a:r>
            <a:r>
              <a:rPr lang="en-US" altLang="ko-KR" baseline="30000" dirty="0" err="1" smtClean="0">
                <a:cs typeface="Arial" charset="0"/>
              </a:rPr>
              <a:t>TM</a:t>
            </a:r>
            <a:endParaRPr lang="en-US" altLang="ko-KR" baseline="30000" dirty="0" smtClean="0">
              <a:cs typeface="Arial" charset="0"/>
            </a:endParaRPr>
          </a:p>
          <a:p>
            <a:pPr lvl="1"/>
            <a:r>
              <a:rPr lang="en-US" altLang="ko-KR" dirty="0">
                <a:cs typeface="Arial" charset="0"/>
              </a:rPr>
              <a:t>Boston: </a:t>
            </a:r>
            <a:r>
              <a:rPr lang="en-US" altLang="ko-KR" i="1" dirty="0" smtClean="0">
                <a:cs typeface="Arial" charset="0"/>
              </a:rPr>
              <a:t>LATITUDE</a:t>
            </a:r>
            <a:r>
              <a:rPr lang="en-US" altLang="ko-KR" baseline="30000" dirty="0">
                <a:cs typeface="Arial" charset="0"/>
              </a:rPr>
              <a:t>TM</a:t>
            </a:r>
          </a:p>
          <a:p>
            <a:pPr lvl="1"/>
            <a:r>
              <a:rPr lang="en-US" altLang="ko-KR" dirty="0" smtClean="0">
                <a:cs typeface="Arial" charset="0"/>
              </a:rPr>
              <a:t>Medtronic: </a:t>
            </a:r>
            <a:r>
              <a:rPr lang="en-US" altLang="ko-KR" i="1" dirty="0" smtClean="0"/>
              <a:t>CARELINK</a:t>
            </a:r>
            <a:r>
              <a:rPr lang="en-US" altLang="ko-KR" baseline="30000" dirty="0">
                <a:cs typeface="Arial" charset="0"/>
              </a:rPr>
              <a:t>TM</a:t>
            </a:r>
          </a:p>
          <a:p>
            <a:pPr lvl="1"/>
            <a:r>
              <a:rPr lang="en-US" altLang="ko-KR" dirty="0" smtClean="0"/>
              <a:t>Abbott: </a:t>
            </a:r>
            <a:r>
              <a:rPr lang="en-US" altLang="ko-KR" i="1" dirty="0" err="1" smtClean="0"/>
              <a:t>Merlin</a:t>
            </a:r>
            <a:r>
              <a:rPr lang="en-US" altLang="ko-KR" baseline="30000" dirty="0" err="1">
                <a:cs typeface="Arial" charset="0"/>
              </a:rPr>
              <a:t>TM</a:t>
            </a:r>
            <a:endParaRPr lang="en-US" altLang="ko-KR" baseline="30000" dirty="0">
              <a:cs typeface="Arial" charset="0"/>
            </a:endParaRPr>
          </a:p>
          <a:p>
            <a:pPr lvl="1"/>
            <a:r>
              <a:rPr lang="en-US" altLang="ko-KR" dirty="0" err="1" smtClean="0"/>
              <a:t>Sorin</a:t>
            </a:r>
            <a:r>
              <a:rPr lang="en-US" altLang="ko-KR" dirty="0"/>
              <a:t>: </a:t>
            </a:r>
            <a:r>
              <a:rPr lang="en-US" altLang="ko-KR" i="1" dirty="0" smtClean="0"/>
              <a:t>SMARTVIEW</a:t>
            </a:r>
            <a:r>
              <a:rPr lang="en-US" altLang="ko-KR" baseline="30000" dirty="0">
                <a:cs typeface="Arial" charset="0"/>
              </a:rPr>
              <a:t>TM</a:t>
            </a:r>
          </a:p>
          <a:p>
            <a:pPr lvl="1"/>
            <a:endParaRPr lang="ko-KR" alt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78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Comparison of monitoring systems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735294"/>
              </p:ext>
            </p:extLst>
          </p:nvPr>
        </p:nvGraphicFramePr>
        <p:xfrm>
          <a:off x="289369" y="1628775"/>
          <a:ext cx="8565264" cy="3895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44">
                  <a:extLst>
                    <a:ext uri="{9D8B030D-6E8A-4147-A177-3AD203B41FA5}">
                      <a16:colId xmlns:a16="http://schemas.microsoft.com/office/drawing/2014/main" val="3840529646"/>
                    </a:ext>
                  </a:extLst>
                </a:gridCol>
                <a:gridCol w="1427544">
                  <a:extLst>
                    <a:ext uri="{9D8B030D-6E8A-4147-A177-3AD203B41FA5}">
                      <a16:colId xmlns:a16="http://schemas.microsoft.com/office/drawing/2014/main" val="941313442"/>
                    </a:ext>
                  </a:extLst>
                </a:gridCol>
                <a:gridCol w="1427544">
                  <a:extLst>
                    <a:ext uri="{9D8B030D-6E8A-4147-A177-3AD203B41FA5}">
                      <a16:colId xmlns:a16="http://schemas.microsoft.com/office/drawing/2014/main" val="977730006"/>
                    </a:ext>
                  </a:extLst>
                </a:gridCol>
                <a:gridCol w="1427544">
                  <a:extLst>
                    <a:ext uri="{9D8B030D-6E8A-4147-A177-3AD203B41FA5}">
                      <a16:colId xmlns:a16="http://schemas.microsoft.com/office/drawing/2014/main" val="2496165995"/>
                    </a:ext>
                  </a:extLst>
                </a:gridCol>
                <a:gridCol w="1427544">
                  <a:extLst>
                    <a:ext uri="{9D8B030D-6E8A-4147-A177-3AD203B41FA5}">
                      <a16:colId xmlns:a16="http://schemas.microsoft.com/office/drawing/2014/main" val="2778705061"/>
                    </a:ext>
                  </a:extLst>
                </a:gridCol>
                <a:gridCol w="1427544">
                  <a:extLst>
                    <a:ext uri="{9D8B030D-6E8A-4147-A177-3AD203B41FA5}">
                      <a16:colId xmlns:a16="http://schemas.microsoft.com/office/drawing/2014/main" val="2609483121"/>
                    </a:ext>
                  </a:extLst>
                </a:gridCol>
              </a:tblGrid>
              <a:tr h="827769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>
                          <a:latin typeface="Georgia" panose="02040502050405020303" pitchFamily="18" charset="0"/>
                        </a:rPr>
                        <a:t>Sorin</a:t>
                      </a:r>
                      <a:endParaRPr lang="ko-KR" altLang="en-US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>
                          <a:latin typeface="Georgia" panose="02040502050405020303" pitchFamily="18" charset="0"/>
                        </a:rPr>
                        <a:t>Biotronik</a:t>
                      </a:r>
                      <a:endParaRPr lang="ko-KR" altLang="en-US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Georgia" panose="02040502050405020303" pitchFamily="18" charset="0"/>
                        </a:rPr>
                        <a:t>Medtronic</a:t>
                      </a:r>
                      <a:endParaRPr lang="ko-KR" altLang="en-US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Georgia" panose="02040502050405020303" pitchFamily="18" charset="0"/>
                        </a:rPr>
                        <a:t>Boston</a:t>
                      </a:r>
                      <a:endParaRPr lang="ko-KR" altLang="en-US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Georgia" panose="02040502050405020303" pitchFamily="18" charset="0"/>
                        </a:rPr>
                        <a:t>Abbott</a:t>
                      </a:r>
                      <a:endParaRPr lang="ko-KR" altLang="en-US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4846820"/>
                  </a:ext>
                </a:extLst>
              </a:tr>
              <a:tr h="5171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Georgia" panose="02040502050405020303" pitchFamily="18" charset="0"/>
                        </a:rPr>
                        <a:t>Transmitter</a:t>
                      </a:r>
                      <a:endParaRPr lang="ko-KR" altLang="en-US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Georgia" panose="02040502050405020303" pitchFamily="18" charset="0"/>
                        </a:rPr>
                        <a:t>Stationary</a:t>
                      </a:r>
                      <a:endParaRPr lang="ko-KR" altLang="en-US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Georgia" panose="02040502050405020303" pitchFamily="18" charset="0"/>
                        </a:rPr>
                        <a:t>Mobile</a:t>
                      </a:r>
                      <a:endParaRPr lang="ko-KR" altLang="en-US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Georgia" panose="02040502050405020303" pitchFamily="18" charset="0"/>
                        </a:rPr>
                        <a:t>Mobile</a:t>
                      </a:r>
                      <a:endParaRPr lang="ko-KR" altLang="en-US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Georgia" panose="02040502050405020303" pitchFamily="18" charset="0"/>
                        </a:rPr>
                        <a:t>Stationary</a:t>
                      </a:r>
                      <a:endParaRPr lang="ko-KR" altLang="en-US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Georgia" panose="02040502050405020303" pitchFamily="18" charset="0"/>
                        </a:rPr>
                        <a:t>Stationary</a:t>
                      </a:r>
                      <a:endParaRPr lang="ko-KR" altLang="en-US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8379312"/>
                  </a:ext>
                </a:extLst>
              </a:tr>
              <a:tr h="127519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Georgia" panose="02040502050405020303" pitchFamily="18" charset="0"/>
                        </a:rPr>
                        <a:t>Physician notification</a:t>
                      </a:r>
                      <a:endParaRPr lang="ko-KR" altLang="en-US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Georgia" panose="02040502050405020303" pitchFamily="18" charset="0"/>
                        </a:rPr>
                        <a:t>Fax, email, SMS</a:t>
                      </a:r>
                      <a:endParaRPr lang="ko-KR" altLang="en-US" sz="16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Georgia" panose="02040502050405020303" pitchFamily="18" charset="0"/>
                        </a:rPr>
                        <a:t>Fax, email, </a:t>
                      </a:r>
                      <a:r>
                        <a:rPr lang="en-US" altLang="ko-KR" sz="1600" dirty="0" smtClean="0">
                          <a:latin typeface="Georgia" panose="02040502050405020303" pitchFamily="18" charset="0"/>
                        </a:rPr>
                        <a:t>SMS</a:t>
                      </a:r>
                      <a:endParaRPr lang="ko-KR" altLang="en-US" sz="16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Georgia" panose="02040502050405020303" pitchFamily="18" charset="0"/>
                        </a:rPr>
                        <a:t>email, </a:t>
                      </a:r>
                      <a:r>
                        <a:rPr lang="en-US" altLang="ko-KR" sz="1600" dirty="0" smtClean="0">
                          <a:latin typeface="Georgia" panose="02040502050405020303" pitchFamily="18" charset="0"/>
                        </a:rPr>
                        <a:t>SMS</a:t>
                      </a:r>
                      <a:endParaRPr lang="ko-KR" altLang="en-US" sz="16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Georgia" panose="02040502050405020303" pitchFamily="18" charset="0"/>
                        </a:rPr>
                        <a:t>Fax, </a:t>
                      </a:r>
                      <a:r>
                        <a:rPr lang="en-US" altLang="ko-KR" sz="1600" dirty="0" smtClean="0">
                          <a:latin typeface="Georgia" panose="02040502050405020303" pitchFamily="18" charset="0"/>
                        </a:rPr>
                        <a:t>phone</a:t>
                      </a:r>
                      <a:endParaRPr lang="ko-KR" altLang="en-US" sz="16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Georgia" panose="02040502050405020303" pitchFamily="18" charset="0"/>
                        </a:rPr>
                        <a:t>Fax, email, </a:t>
                      </a:r>
                      <a:r>
                        <a:rPr lang="en-US" altLang="ko-KR" sz="1600" dirty="0" smtClean="0">
                          <a:latin typeface="Georgia" panose="02040502050405020303" pitchFamily="18" charset="0"/>
                        </a:rPr>
                        <a:t>SMS</a:t>
                      </a:r>
                      <a:endParaRPr lang="ko-KR" altLang="en-US" sz="16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8156612"/>
                  </a:ext>
                </a:extLst>
              </a:tr>
              <a:tr h="127519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>
                          <a:latin typeface="Georgia" panose="02040502050405020303" pitchFamily="18" charset="0"/>
                        </a:rPr>
                        <a:t>Feedbackto</a:t>
                      </a:r>
                      <a:r>
                        <a:rPr lang="en-US" altLang="ko-KR" baseline="0" dirty="0" smtClean="0">
                          <a:latin typeface="Georgia" panose="02040502050405020303" pitchFamily="18" charset="0"/>
                        </a:rPr>
                        <a:t> patients</a:t>
                      </a:r>
                      <a:endParaRPr lang="ko-KR" altLang="en-US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Georgia" panose="02040502050405020303" pitchFamily="18" charset="0"/>
                        </a:rPr>
                        <a:t>LED</a:t>
                      </a:r>
                      <a:endParaRPr lang="ko-KR" altLang="en-US" sz="16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Georgia" panose="02040502050405020303" pitchFamily="18" charset="0"/>
                        </a:rPr>
                        <a:t>LED or call to clinic</a:t>
                      </a:r>
                      <a:endParaRPr lang="ko-KR" altLang="en-US" sz="16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Georgia" panose="02040502050405020303" pitchFamily="18" charset="0"/>
                        </a:rPr>
                        <a:t>LED or call to clinic</a:t>
                      </a:r>
                      <a:endParaRPr lang="ko-KR" altLang="en-US" sz="16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Georgia" panose="02040502050405020303" pitchFamily="18" charset="0"/>
                        </a:rPr>
                        <a:t>Text,</a:t>
                      </a:r>
                      <a:r>
                        <a:rPr lang="en-US" altLang="ko-KR" sz="1600" baseline="0" dirty="0" smtClean="0">
                          <a:latin typeface="Georgia" panose="02040502050405020303" pitchFamily="18" charset="0"/>
                        </a:rPr>
                        <a:t> audio messages</a:t>
                      </a:r>
                      <a:endParaRPr lang="ko-KR" altLang="en-US" sz="16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Georgia" panose="02040502050405020303" pitchFamily="18" charset="0"/>
                        </a:rPr>
                        <a:t>LED,</a:t>
                      </a:r>
                      <a:r>
                        <a:rPr lang="en-US" altLang="ko-KR" sz="1600" baseline="0" dirty="0" smtClean="0">
                          <a:latin typeface="Georgia" panose="02040502050405020303" pitchFamily="18" charset="0"/>
                        </a:rPr>
                        <a:t> automated phone calls</a:t>
                      </a:r>
                      <a:endParaRPr lang="ko-KR" altLang="en-US" sz="16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2636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19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Remote patient management</a:t>
            </a:r>
            <a:endParaRPr lang="ko-KR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 flipV="1">
            <a:off x="2656939" y="2649207"/>
            <a:ext cx="1816554" cy="1818340"/>
          </a:xfrm>
          <a:custGeom>
            <a:avLst/>
            <a:gdLst>
              <a:gd name="T0" fmla="*/ 646 w 861"/>
              <a:gd name="T1" fmla="*/ 430 h 861"/>
              <a:gd name="T2" fmla="*/ 430 w 861"/>
              <a:gd name="T3" fmla="*/ 645 h 861"/>
              <a:gd name="T4" fmla="*/ 215 w 861"/>
              <a:gd name="T5" fmla="*/ 430 h 861"/>
              <a:gd name="T6" fmla="*/ 430 w 861"/>
              <a:gd name="T7" fmla="*/ 215 h 861"/>
              <a:gd name="T8" fmla="*/ 488 w 861"/>
              <a:gd name="T9" fmla="*/ 223 h 861"/>
              <a:gd name="T10" fmla="*/ 418 w 861"/>
              <a:gd name="T11" fmla="*/ 0 h 861"/>
              <a:gd name="T12" fmla="*/ 0 w 861"/>
              <a:gd name="T13" fmla="*/ 430 h 861"/>
              <a:gd name="T14" fmla="*/ 430 w 861"/>
              <a:gd name="T15" fmla="*/ 861 h 861"/>
              <a:gd name="T16" fmla="*/ 861 w 861"/>
              <a:gd name="T17" fmla="*/ 430 h 861"/>
              <a:gd name="T18" fmla="*/ 742 w 861"/>
              <a:gd name="T19" fmla="*/ 133 h 861"/>
              <a:gd name="T20" fmla="*/ 590 w 861"/>
              <a:gd name="T21" fmla="*/ 286 h 861"/>
              <a:gd name="T22" fmla="*/ 646 w 861"/>
              <a:gd name="T23" fmla="*/ 430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61" h="861">
                <a:moveTo>
                  <a:pt x="646" y="430"/>
                </a:moveTo>
                <a:cubicBezTo>
                  <a:pt x="646" y="549"/>
                  <a:pt x="549" y="645"/>
                  <a:pt x="430" y="645"/>
                </a:cubicBezTo>
                <a:cubicBezTo>
                  <a:pt x="311" y="645"/>
                  <a:pt x="215" y="549"/>
                  <a:pt x="215" y="430"/>
                </a:cubicBezTo>
                <a:cubicBezTo>
                  <a:pt x="215" y="311"/>
                  <a:pt x="311" y="215"/>
                  <a:pt x="430" y="215"/>
                </a:cubicBezTo>
                <a:cubicBezTo>
                  <a:pt x="450" y="215"/>
                  <a:pt x="470" y="218"/>
                  <a:pt x="488" y="223"/>
                </a:cubicBezTo>
                <a:cubicBezTo>
                  <a:pt x="447" y="156"/>
                  <a:pt x="422" y="80"/>
                  <a:pt x="418" y="0"/>
                </a:cubicBezTo>
                <a:cubicBezTo>
                  <a:pt x="186" y="6"/>
                  <a:pt x="0" y="196"/>
                  <a:pt x="0" y="430"/>
                </a:cubicBezTo>
                <a:cubicBezTo>
                  <a:pt x="0" y="668"/>
                  <a:pt x="192" y="861"/>
                  <a:pt x="430" y="861"/>
                </a:cubicBezTo>
                <a:cubicBezTo>
                  <a:pt x="668" y="861"/>
                  <a:pt x="861" y="668"/>
                  <a:pt x="861" y="430"/>
                </a:cubicBezTo>
                <a:cubicBezTo>
                  <a:pt x="861" y="315"/>
                  <a:pt x="816" y="211"/>
                  <a:pt x="742" y="133"/>
                </a:cubicBezTo>
                <a:cubicBezTo>
                  <a:pt x="590" y="286"/>
                  <a:pt x="590" y="286"/>
                  <a:pt x="590" y="286"/>
                </a:cubicBezTo>
                <a:cubicBezTo>
                  <a:pt x="625" y="325"/>
                  <a:pt x="646" y="375"/>
                  <a:pt x="646" y="430"/>
                </a:cubicBezTo>
                <a:close/>
              </a:path>
            </a:pathLst>
          </a:custGeom>
          <a:solidFill>
            <a:srgbClr val="76B9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100">
              <a:solidFill>
                <a:schemeClr val="accent3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 flipV="1">
            <a:off x="3618926" y="3862416"/>
            <a:ext cx="1816554" cy="1583801"/>
          </a:xfrm>
          <a:custGeom>
            <a:avLst/>
            <a:gdLst>
              <a:gd name="T0" fmla="*/ 739 w 861"/>
              <a:gd name="T1" fmla="*/ 731 h 750"/>
              <a:gd name="T2" fmla="*/ 739 w 861"/>
              <a:gd name="T3" fmla="*/ 730 h 750"/>
              <a:gd name="T4" fmla="*/ 861 w 861"/>
              <a:gd name="T5" fmla="*/ 431 h 750"/>
              <a:gd name="T6" fmla="*/ 430 w 861"/>
              <a:gd name="T7" fmla="*/ 0 h 750"/>
              <a:gd name="T8" fmla="*/ 0 w 861"/>
              <a:gd name="T9" fmla="*/ 431 h 750"/>
              <a:gd name="T10" fmla="*/ 120 w 861"/>
              <a:gd name="T11" fmla="*/ 729 h 750"/>
              <a:gd name="T12" fmla="*/ 120 w 861"/>
              <a:gd name="T13" fmla="*/ 730 h 750"/>
              <a:gd name="T14" fmla="*/ 132 w 861"/>
              <a:gd name="T15" fmla="*/ 742 h 750"/>
              <a:gd name="T16" fmla="*/ 284 w 861"/>
              <a:gd name="T17" fmla="*/ 589 h 750"/>
              <a:gd name="T18" fmla="*/ 278 w 861"/>
              <a:gd name="T19" fmla="*/ 583 h 750"/>
              <a:gd name="T20" fmla="*/ 277 w 861"/>
              <a:gd name="T21" fmla="*/ 582 h 750"/>
              <a:gd name="T22" fmla="*/ 215 w 861"/>
              <a:gd name="T23" fmla="*/ 431 h 750"/>
              <a:gd name="T24" fmla="*/ 430 w 861"/>
              <a:gd name="T25" fmla="*/ 215 h 750"/>
              <a:gd name="T26" fmla="*/ 645 w 861"/>
              <a:gd name="T27" fmla="*/ 431 h 750"/>
              <a:gd name="T28" fmla="*/ 584 w 861"/>
              <a:gd name="T29" fmla="*/ 581 h 750"/>
              <a:gd name="T30" fmla="*/ 584 w 861"/>
              <a:gd name="T31" fmla="*/ 581 h 750"/>
              <a:gd name="T32" fmla="*/ 584 w 861"/>
              <a:gd name="T33" fmla="*/ 581 h 750"/>
              <a:gd name="T34" fmla="*/ 563 w 861"/>
              <a:gd name="T35" fmla="*/ 603 h 750"/>
              <a:gd name="T36" fmla="*/ 721 w 861"/>
              <a:gd name="T37" fmla="*/ 750 h 750"/>
              <a:gd name="T38" fmla="*/ 739 w 861"/>
              <a:gd name="T39" fmla="*/ 731 h 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61" h="750">
                <a:moveTo>
                  <a:pt x="739" y="731"/>
                </a:moveTo>
                <a:cubicBezTo>
                  <a:pt x="739" y="730"/>
                  <a:pt x="739" y="730"/>
                  <a:pt x="739" y="730"/>
                </a:cubicBezTo>
                <a:cubicBezTo>
                  <a:pt x="814" y="653"/>
                  <a:pt x="861" y="547"/>
                  <a:pt x="861" y="431"/>
                </a:cubicBezTo>
                <a:cubicBezTo>
                  <a:pt x="861" y="193"/>
                  <a:pt x="668" y="0"/>
                  <a:pt x="430" y="0"/>
                </a:cubicBezTo>
                <a:cubicBezTo>
                  <a:pt x="192" y="0"/>
                  <a:pt x="0" y="193"/>
                  <a:pt x="0" y="431"/>
                </a:cubicBezTo>
                <a:cubicBezTo>
                  <a:pt x="0" y="547"/>
                  <a:pt x="45" y="652"/>
                  <a:pt x="120" y="729"/>
                </a:cubicBezTo>
                <a:cubicBezTo>
                  <a:pt x="120" y="730"/>
                  <a:pt x="120" y="730"/>
                  <a:pt x="120" y="730"/>
                </a:cubicBezTo>
                <a:cubicBezTo>
                  <a:pt x="124" y="734"/>
                  <a:pt x="128" y="738"/>
                  <a:pt x="132" y="742"/>
                </a:cubicBezTo>
                <a:cubicBezTo>
                  <a:pt x="284" y="589"/>
                  <a:pt x="284" y="589"/>
                  <a:pt x="284" y="589"/>
                </a:cubicBezTo>
                <a:cubicBezTo>
                  <a:pt x="282" y="587"/>
                  <a:pt x="280" y="585"/>
                  <a:pt x="278" y="583"/>
                </a:cubicBezTo>
                <a:cubicBezTo>
                  <a:pt x="277" y="582"/>
                  <a:pt x="277" y="582"/>
                  <a:pt x="277" y="582"/>
                </a:cubicBezTo>
                <a:cubicBezTo>
                  <a:pt x="239" y="543"/>
                  <a:pt x="215" y="490"/>
                  <a:pt x="215" y="431"/>
                </a:cubicBezTo>
                <a:cubicBezTo>
                  <a:pt x="215" y="312"/>
                  <a:pt x="311" y="215"/>
                  <a:pt x="430" y="215"/>
                </a:cubicBezTo>
                <a:cubicBezTo>
                  <a:pt x="549" y="215"/>
                  <a:pt x="645" y="312"/>
                  <a:pt x="645" y="431"/>
                </a:cubicBezTo>
                <a:cubicBezTo>
                  <a:pt x="645" y="489"/>
                  <a:pt x="622" y="542"/>
                  <a:pt x="584" y="581"/>
                </a:cubicBezTo>
                <a:cubicBezTo>
                  <a:pt x="584" y="581"/>
                  <a:pt x="584" y="581"/>
                  <a:pt x="584" y="581"/>
                </a:cubicBezTo>
                <a:cubicBezTo>
                  <a:pt x="584" y="581"/>
                  <a:pt x="584" y="581"/>
                  <a:pt x="584" y="581"/>
                </a:cubicBezTo>
                <a:cubicBezTo>
                  <a:pt x="577" y="588"/>
                  <a:pt x="570" y="596"/>
                  <a:pt x="563" y="603"/>
                </a:cubicBezTo>
                <a:cubicBezTo>
                  <a:pt x="721" y="750"/>
                  <a:pt x="721" y="750"/>
                  <a:pt x="721" y="750"/>
                </a:cubicBezTo>
                <a:cubicBezTo>
                  <a:pt x="727" y="743"/>
                  <a:pt x="733" y="737"/>
                  <a:pt x="739" y="731"/>
                </a:cubicBezTo>
                <a:close/>
              </a:path>
            </a:pathLst>
          </a:custGeom>
          <a:solidFill>
            <a:srgbClr val="00467F"/>
          </a:solidFill>
          <a:ln>
            <a:solidFill>
              <a:srgbClr val="00467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100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 flipV="1">
            <a:off x="4575983" y="2659840"/>
            <a:ext cx="1819229" cy="1818340"/>
          </a:xfrm>
          <a:custGeom>
            <a:avLst/>
            <a:gdLst>
              <a:gd name="T0" fmla="*/ 443 w 862"/>
              <a:gd name="T1" fmla="*/ 0 h 861"/>
              <a:gd name="T2" fmla="*/ 373 w 862"/>
              <a:gd name="T3" fmla="*/ 223 h 861"/>
              <a:gd name="T4" fmla="*/ 431 w 862"/>
              <a:gd name="T5" fmla="*/ 215 h 861"/>
              <a:gd name="T6" fmla="*/ 646 w 862"/>
              <a:gd name="T7" fmla="*/ 430 h 861"/>
              <a:gd name="T8" fmla="*/ 431 w 862"/>
              <a:gd name="T9" fmla="*/ 645 h 861"/>
              <a:gd name="T10" fmla="*/ 216 w 862"/>
              <a:gd name="T11" fmla="*/ 430 h 861"/>
              <a:gd name="T12" fmla="*/ 264 w 862"/>
              <a:gd name="T13" fmla="*/ 294 h 861"/>
              <a:gd name="T14" fmla="*/ 106 w 862"/>
              <a:gd name="T15" fmla="*/ 147 h 861"/>
              <a:gd name="T16" fmla="*/ 0 w 862"/>
              <a:gd name="T17" fmla="*/ 430 h 861"/>
              <a:gd name="T18" fmla="*/ 431 w 862"/>
              <a:gd name="T19" fmla="*/ 861 h 861"/>
              <a:gd name="T20" fmla="*/ 862 w 862"/>
              <a:gd name="T21" fmla="*/ 430 h 861"/>
              <a:gd name="T22" fmla="*/ 443 w 862"/>
              <a:gd name="T23" fmla="*/ 0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62" h="861">
                <a:moveTo>
                  <a:pt x="443" y="0"/>
                </a:moveTo>
                <a:cubicBezTo>
                  <a:pt x="439" y="80"/>
                  <a:pt x="415" y="156"/>
                  <a:pt x="373" y="223"/>
                </a:cubicBezTo>
                <a:cubicBezTo>
                  <a:pt x="391" y="218"/>
                  <a:pt x="411" y="215"/>
                  <a:pt x="431" y="215"/>
                </a:cubicBezTo>
                <a:cubicBezTo>
                  <a:pt x="550" y="215"/>
                  <a:pt x="646" y="311"/>
                  <a:pt x="646" y="430"/>
                </a:cubicBezTo>
                <a:cubicBezTo>
                  <a:pt x="646" y="549"/>
                  <a:pt x="550" y="645"/>
                  <a:pt x="431" y="645"/>
                </a:cubicBezTo>
                <a:cubicBezTo>
                  <a:pt x="312" y="645"/>
                  <a:pt x="216" y="549"/>
                  <a:pt x="216" y="430"/>
                </a:cubicBezTo>
                <a:cubicBezTo>
                  <a:pt x="216" y="378"/>
                  <a:pt x="234" y="331"/>
                  <a:pt x="264" y="294"/>
                </a:cubicBezTo>
                <a:cubicBezTo>
                  <a:pt x="106" y="147"/>
                  <a:pt x="106" y="147"/>
                  <a:pt x="106" y="147"/>
                </a:cubicBezTo>
                <a:cubicBezTo>
                  <a:pt x="40" y="223"/>
                  <a:pt x="0" y="322"/>
                  <a:pt x="0" y="430"/>
                </a:cubicBezTo>
                <a:cubicBezTo>
                  <a:pt x="0" y="668"/>
                  <a:pt x="193" y="861"/>
                  <a:pt x="431" y="861"/>
                </a:cubicBezTo>
                <a:cubicBezTo>
                  <a:pt x="669" y="861"/>
                  <a:pt x="862" y="668"/>
                  <a:pt x="862" y="430"/>
                </a:cubicBezTo>
                <a:cubicBezTo>
                  <a:pt x="862" y="196"/>
                  <a:pt x="675" y="6"/>
                  <a:pt x="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100"/>
          </a:p>
        </p:txBody>
      </p:sp>
      <p:pic>
        <p:nvPicPr>
          <p:cNvPr id="7" name="Picture 8" descr="Image result for calendar png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093" y="3260738"/>
            <a:ext cx="640079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31"/>
          <p:cNvGrpSpPr>
            <a:grpSpLocks noChangeAspect="1"/>
          </p:cNvGrpSpPr>
          <p:nvPr/>
        </p:nvGrpSpPr>
        <p:grpSpPr>
          <a:xfrm>
            <a:off x="4256567" y="4259952"/>
            <a:ext cx="548640" cy="548640"/>
            <a:chOff x="7162800" y="3048000"/>
            <a:chExt cx="914400" cy="914400"/>
          </a:xfrm>
          <a:solidFill>
            <a:srgbClr val="00467F"/>
          </a:solidFill>
        </p:grpSpPr>
        <p:sp>
          <p:nvSpPr>
            <p:cNvPr id="9" name="Oval 32"/>
            <p:cNvSpPr/>
            <p:nvPr/>
          </p:nvSpPr>
          <p:spPr>
            <a:xfrm>
              <a:off x="7162800" y="3048000"/>
              <a:ext cx="914400" cy="914400"/>
            </a:xfrm>
            <a:prstGeom prst="ellipse">
              <a:avLst/>
            </a:prstGeom>
            <a:grpFill/>
            <a:ln w="38100">
              <a:solidFill>
                <a:srgbClr val="00467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art 33"/>
            <p:cNvSpPr>
              <a:spLocks noChangeAspect="1"/>
            </p:cNvSpPr>
            <p:nvPr/>
          </p:nvSpPr>
          <p:spPr>
            <a:xfrm>
              <a:off x="7315200" y="3284045"/>
              <a:ext cx="609600" cy="548640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92398" y="2105086"/>
            <a:ext cx="28194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•"/>
              <a:defRPr sz="2000">
                <a:solidFill>
                  <a:srgbClr val="1F497D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Font typeface="Arial" charset="0"/>
              <a:buChar char="–"/>
              <a:defRPr>
                <a:solidFill>
                  <a:srgbClr val="1F497D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1F497D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1F497D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0000"/>
              </a:spcBef>
              <a:buFont typeface="Arial" charset="0"/>
              <a:buChar char="»"/>
              <a:defRPr sz="1400">
                <a:solidFill>
                  <a:srgbClr val="1F497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1F497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1F497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1F497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1F497D"/>
                </a:solidFill>
                <a:latin typeface="Arial" charset="0"/>
              </a:defRPr>
            </a:lvl9pPr>
          </a:lstStyle>
          <a:p>
            <a:pPr marL="0" indent="0" defTabSz="45720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en-US" sz="1800" b="1" dirty="0">
                <a:solidFill>
                  <a:srgbClr val="76B900"/>
                </a:solidFill>
                <a:highlight>
                  <a:srgbClr val="FFFF00"/>
                </a:highlight>
              </a:rPr>
              <a:t>Remote Follow-up</a:t>
            </a:r>
          </a:p>
          <a:p>
            <a:pPr marL="0" indent="0" defTabSz="45720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Device interrogation that provides similar data to </a:t>
            </a:r>
            <a:br>
              <a:rPr lang="en-US" altLang="en-US" sz="1600" dirty="0">
                <a:solidFill>
                  <a:schemeClr val="tx1"/>
                </a:solidFill>
              </a:rPr>
            </a:br>
            <a:r>
              <a:rPr lang="en-US" altLang="en-US" sz="1600" dirty="0">
                <a:solidFill>
                  <a:schemeClr val="tx1"/>
                </a:solidFill>
              </a:rPr>
              <a:t>in-clinic follow-up visits</a:t>
            </a:r>
          </a:p>
          <a:p>
            <a:pPr defTabSz="457200" eaLnBrk="1" hangingPunct="1"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en-US" altLang="en-US" sz="1600" dirty="0">
              <a:solidFill>
                <a:srgbClr val="505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0499" y="3333150"/>
            <a:ext cx="2590800" cy="584775"/>
          </a:xfrm>
          <a:prstGeom prst="rect">
            <a:avLst/>
          </a:prstGeom>
          <a:noFill/>
          <a:ln>
            <a:solidFill>
              <a:srgbClr val="76B9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1600">
                <a:solidFill>
                  <a:srgbClr val="76B900"/>
                </a:solidFill>
              </a:rPr>
              <a:t>Designed to minimize patient &amp; clinic burden</a:t>
            </a:r>
            <a:endParaRPr lang="en-US" altLang="en-US" sz="1400">
              <a:solidFill>
                <a:srgbClr val="76B900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312198" y="2105086"/>
            <a:ext cx="27432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/>
          <a:lstStyle>
            <a:lvl1pPr marL="231775" indent="-231775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•"/>
              <a:defRPr sz="2000">
                <a:solidFill>
                  <a:srgbClr val="1F497D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Font typeface="Arial" charset="0"/>
              <a:buChar char="–"/>
              <a:defRPr>
                <a:solidFill>
                  <a:srgbClr val="1F497D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1F497D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1F497D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0000"/>
              </a:spcBef>
              <a:buFont typeface="Arial" charset="0"/>
              <a:buChar char="»"/>
              <a:defRPr sz="1400">
                <a:solidFill>
                  <a:srgbClr val="1F497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1F497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1F497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1F497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1F497D"/>
                </a:solidFill>
                <a:latin typeface="Arial" charset="0"/>
              </a:defRPr>
            </a:lvl9pPr>
          </a:lstStyle>
          <a:p>
            <a:pPr marL="0" indent="0" defTabSz="45720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en-US" sz="1800" b="1" dirty="0">
                <a:solidFill>
                  <a:srgbClr val="0086BF"/>
                </a:solidFill>
                <a:highlight>
                  <a:srgbClr val="FFFF00"/>
                </a:highlight>
              </a:rPr>
              <a:t>Remote Monitoring</a:t>
            </a:r>
          </a:p>
          <a:p>
            <a:pPr marL="0" indent="0" defTabSz="45720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Additional device and patient monitoring between scheduled follow-ups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80299" y="3333150"/>
            <a:ext cx="2011680" cy="584775"/>
          </a:xfrm>
          <a:prstGeom prst="rect">
            <a:avLst/>
          </a:prstGeom>
          <a:noFill/>
          <a:ln>
            <a:solidFill>
              <a:srgbClr val="0086BF"/>
            </a:solidFill>
          </a:ln>
        </p:spPr>
        <p:txBody>
          <a:bodyPr wrap="square" lIns="274320" rtlCol="0">
            <a:spAutoFit/>
          </a:bodyPr>
          <a:lstStyle/>
          <a:p>
            <a:r>
              <a:rPr lang="en-US" altLang="en-US" sz="1600">
                <a:solidFill>
                  <a:srgbClr val="0086BF"/>
                </a:solidFill>
              </a:rPr>
              <a:t>Designed to see changes sooner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414132" y="4607284"/>
            <a:ext cx="2743200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/>
          <a:lstStyle>
            <a:lvl1pPr marL="231775" indent="-231775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•"/>
              <a:defRPr sz="2000">
                <a:solidFill>
                  <a:srgbClr val="1F497D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0000"/>
              </a:spcBef>
              <a:buFont typeface="Arial" charset="0"/>
              <a:buChar char="–"/>
              <a:defRPr>
                <a:solidFill>
                  <a:srgbClr val="1F497D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1F497D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1F497D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0000"/>
              </a:spcBef>
              <a:buFont typeface="Arial" charset="0"/>
              <a:buChar char="»"/>
              <a:defRPr sz="1400">
                <a:solidFill>
                  <a:srgbClr val="1F497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1F497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1F497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1F497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1F497D"/>
                </a:solidFill>
                <a:latin typeface="Arial" charset="0"/>
              </a:defRPr>
            </a:lvl9pPr>
          </a:lstStyle>
          <a:p>
            <a:pPr marL="0" indent="0" defTabSz="45720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en-US" sz="1800" b="1" dirty="0">
                <a:solidFill>
                  <a:srgbClr val="00467F"/>
                </a:solidFill>
                <a:highlight>
                  <a:srgbClr val="FFFF00"/>
                </a:highlight>
              </a:rPr>
              <a:t>Patient Initiated Interrogations (PII)</a:t>
            </a:r>
          </a:p>
          <a:p>
            <a:pPr marL="0" indent="0" defTabSz="457200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On-demand interrogation of device (Clinic configures feature via website)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14264" y="4607284"/>
            <a:ext cx="2258086" cy="584775"/>
          </a:xfrm>
          <a:prstGeom prst="rect">
            <a:avLst/>
          </a:prstGeom>
          <a:noFill/>
          <a:ln>
            <a:solidFill>
              <a:srgbClr val="00467F"/>
            </a:solidFill>
          </a:ln>
        </p:spPr>
        <p:txBody>
          <a:bodyPr wrap="square" lIns="457200" rtlCol="0">
            <a:spAutoFit/>
          </a:bodyPr>
          <a:lstStyle/>
          <a:p>
            <a:r>
              <a:rPr lang="en-US" altLang="en-US" sz="1600" dirty="0">
                <a:solidFill>
                  <a:srgbClr val="00467F"/>
                </a:solidFill>
              </a:rPr>
              <a:t>Designed to see data sooner </a:t>
            </a:r>
          </a:p>
        </p:txBody>
      </p:sp>
      <p:sp>
        <p:nvSpPr>
          <p:cNvPr id="17" name="Arc 40"/>
          <p:cNvSpPr>
            <a:spLocks noChangeAspect="1"/>
          </p:cNvSpPr>
          <p:nvPr/>
        </p:nvSpPr>
        <p:spPr>
          <a:xfrm>
            <a:off x="2761453" y="2758987"/>
            <a:ext cx="1600200" cy="1600200"/>
          </a:xfrm>
          <a:prstGeom prst="arc">
            <a:avLst>
              <a:gd name="adj1" fmla="val 5275697"/>
              <a:gd name="adj2" fmla="val 2598323"/>
            </a:avLst>
          </a:prstGeom>
          <a:ln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41"/>
          <p:cNvSpPr>
            <a:spLocks noChangeAspect="1"/>
          </p:cNvSpPr>
          <p:nvPr/>
        </p:nvSpPr>
        <p:spPr>
          <a:xfrm>
            <a:off x="4690732" y="2769620"/>
            <a:ext cx="1600200" cy="1600200"/>
          </a:xfrm>
          <a:prstGeom prst="arc">
            <a:avLst>
              <a:gd name="adj1" fmla="val 8391739"/>
              <a:gd name="adj2" fmla="val 5145335"/>
            </a:avLst>
          </a:prstGeom>
          <a:ln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42"/>
          <p:cNvSpPr>
            <a:spLocks/>
          </p:cNvSpPr>
          <p:nvPr/>
        </p:nvSpPr>
        <p:spPr>
          <a:xfrm>
            <a:off x="3961448" y="3946265"/>
            <a:ext cx="1119188" cy="1154432"/>
          </a:xfrm>
          <a:prstGeom prst="arc">
            <a:avLst>
              <a:gd name="adj1" fmla="val 18577464"/>
              <a:gd name="adj2" fmla="val 13580505"/>
            </a:avLst>
          </a:prstGeom>
          <a:ln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uppierung 16"/>
          <p:cNvGrpSpPr/>
          <p:nvPr/>
        </p:nvGrpSpPr>
        <p:grpSpPr>
          <a:xfrm>
            <a:off x="5032572" y="3147610"/>
            <a:ext cx="914400" cy="914400"/>
            <a:chOff x="-76200" y="1981200"/>
            <a:chExt cx="914400" cy="934597"/>
          </a:xfrm>
          <a:effectLst/>
        </p:grpSpPr>
        <p:sp>
          <p:nvSpPr>
            <p:cNvPr id="21" name="Oval 44"/>
            <p:cNvSpPr/>
            <p:nvPr/>
          </p:nvSpPr>
          <p:spPr>
            <a:xfrm>
              <a:off x="-76200" y="1981200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457200">
                <a:defRPr/>
              </a:pPr>
              <a:endParaRPr lang="de-DE">
                <a:solidFill>
                  <a:srgbClr val="5F5F5F"/>
                </a:solidFill>
              </a:endParaRPr>
            </a:p>
          </p:txBody>
        </p:sp>
        <p:pic>
          <p:nvPicPr>
            <p:cNvPr id="22" name="Bild 11" descr="Alert_yellow.png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328" y="2001397"/>
              <a:ext cx="735849" cy="9144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5683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Transmission success by technology (1)</a:t>
            </a:r>
            <a:endParaRPr lang="ko-KR" altLang="en-US" sz="2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78976"/>
            <a:ext cx="8229600" cy="42837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2714" y="5995686"/>
            <a:ext cx="4791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 err="1" smtClean="0">
                <a:latin typeface="Georgia" panose="02040502050405020303" pitchFamily="18" charset="0"/>
              </a:rPr>
              <a:t>Tarakji</a:t>
            </a:r>
            <a:r>
              <a:rPr lang="en-US" altLang="ko-KR" sz="1600" dirty="0" smtClean="0">
                <a:latin typeface="Georgia" panose="02040502050405020303" pitchFamily="18" charset="0"/>
              </a:rPr>
              <a:t> et al. </a:t>
            </a:r>
            <a:r>
              <a:rPr lang="en-US" altLang="ko-KR" sz="1600" i="1" dirty="0" smtClean="0">
                <a:latin typeface="Georgia" panose="02040502050405020303" pitchFamily="18" charset="0"/>
              </a:rPr>
              <a:t>Heart Rhythm </a:t>
            </a:r>
            <a:r>
              <a:rPr lang="en-US" altLang="ko-KR" sz="1600" dirty="0" smtClean="0">
                <a:latin typeface="Georgia" panose="02040502050405020303" pitchFamily="18" charset="0"/>
              </a:rPr>
              <a:t>2021</a:t>
            </a:r>
            <a:endParaRPr lang="ko-KR" altLang="en-US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78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Transmission success by technology (2)</a:t>
            </a:r>
            <a:endParaRPr lang="ko-KR" altLang="en-US" sz="28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2230" t="31290" r="26159" b="18926"/>
          <a:stretch/>
        </p:blipFill>
        <p:spPr>
          <a:xfrm>
            <a:off x="504185" y="1572767"/>
            <a:ext cx="8135630" cy="436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7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CT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5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6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7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8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9 - &amp;quot;Photo&amp;quot;&quot;/&gt;&lt;property id=&quot;20307&quot; value=&quot;411&quot;/&gt;&lt;/object&gt;&lt;/object&gt;&lt;/object&gt;&lt;/database&gt;"/>
</p:tagLst>
</file>

<file path=ppt/theme/theme1.xml><?xml version="1.0" encoding="utf-8"?>
<a:theme xmlns:a="http://schemas.openxmlformats.org/drawingml/2006/main" name="CRF_2006_background">
  <a:themeElements>
    <a:clrScheme name="CRF_2006_background 9">
      <a:dk1>
        <a:srgbClr val="000000"/>
      </a:dk1>
      <a:lt1>
        <a:srgbClr val="FFFFFF"/>
      </a:lt1>
      <a:dk2>
        <a:srgbClr val="28356B"/>
      </a:dk2>
      <a:lt2>
        <a:srgbClr val="4D4D4D"/>
      </a:lt2>
      <a:accent1>
        <a:srgbClr val="992920"/>
      </a:accent1>
      <a:accent2>
        <a:srgbClr val="438BB0"/>
      </a:accent2>
      <a:accent3>
        <a:srgbClr val="FFFFFF"/>
      </a:accent3>
      <a:accent4>
        <a:srgbClr val="000000"/>
      </a:accent4>
      <a:accent5>
        <a:srgbClr val="CAACAB"/>
      </a:accent5>
      <a:accent6>
        <a:srgbClr val="3C7D9F"/>
      </a:accent6>
      <a:hlink>
        <a:srgbClr val="D1C24F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9">
        <a:dk1>
          <a:srgbClr val="000000"/>
        </a:dk1>
        <a:lt1>
          <a:srgbClr val="FFFFFF"/>
        </a:lt1>
        <a:dk2>
          <a:srgbClr val="28356B"/>
        </a:dk2>
        <a:lt2>
          <a:srgbClr val="4D4D4D"/>
        </a:lt2>
        <a:accent1>
          <a:srgbClr val="992920"/>
        </a:accent1>
        <a:accent2>
          <a:srgbClr val="438BB0"/>
        </a:accent2>
        <a:accent3>
          <a:srgbClr val="FFFFFF"/>
        </a:accent3>
        <a:accent4>
          <a:srgbClr val="000000"/>
        </a:accent4>
        <a:accent5>
          <a:srgbClr val="CAACAB"/>
        </a:accent5>
        <a:accent6>
          <a:srgbClr val="3C7D9F"/>
        </a:accent6>
        <a:hlink>
          <a:srgbClr val="D1C24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7487</TotalTime>
  <Words>519</Words>
  <Application>Microsoft Office PowerPoint</Application>
  <PresentationFormat>화면 슬라이드 쇼(4:3)</PresentationFormat>
  <Paragraphs>140</Paragraphs>
  <Slides>13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9" baseType="lpstr">
      <vt:lpstr>굴림</vt:lpstr>
      <vt:lpstr>맑은 고딕</vt:lpstr>
      <vt:lpstr>Arial</vt:lpstr>
      <vt:lpstr>Georgia</vt:lpstr>
      <vt:lpstr>Wingdings 2</vt:lpstr>
      <vt:lpstr>CRF_2006_background</vt:lpstr>
      <vt:lpstr>Is remote monitoring  possible soon in EP?</vt:lpstr>
      <vt:lpstr>Yes</vt:lpstr>
      <vt:lpstr>The objects of Remote monitoring (1) </vt:lpstr>
      <vt:lpstr>The objects of Remote monitoring (2)</vt:lpstr>
      <vt:lpstr>CIED remote monitoring service in US</vt:lpstr>
      <vt:lpstr>Comparison of monitoring systems</vt:lpstr>
      <vt:lpstr>Remote patient management</vt:lpstr>
      <vt:lpstr>Transmission success by technology (1)</vt:lpstr>
      <vt:lpstr>Transmission success by technology (2)</vt:lpstr>
      <vt:lpstr>Reduction of In-Office Visits</vt:lpstr>
      <vt:lpstr>HRS Recommendation on RM (2015)</vt:lpstr>
      <vt:lpstr>Ongoing RCT (1) </vt:lpstr>
      <vt:lpstr>Ongoing RCT (2) </vt:lpstr>
    </vt:vector>
  </TitlesOfParts>
  <Company>CRF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</dc:title>
  <dc:creator>김성환</dc:creator>
  <cp:lastModifiedBy>Kim Sung-Hwan</cp:lastModifiedBy>
  <cp:revision>574</cp:revision>
  <dcterms:created xsi:type="dcterms:W3CDTF">2006-11-07T16:01:57Z</dcterms:created>
  <dcterms:modified xsi:type="dcterms:W3CDTF">2022-10-17T07:52:00Z</dcterms:modified>
</cp:coreProperties>
</file>